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312" r:id="rId2"/>
    <p:sldId id="334" r:id="rId3"/>
    <p:sldId id="379" r:id="rId4"/>
    <p:sldId id="378" r:id="rId5"/>
    <p:sldId id="388" r:id="rId6"/>
    <p:sldId id="280" r:id="rId7"/>
    <p:sldId id="380" r:id="rId8"/>
    <p:sldId id="384" r:id="rId9"/>
    <p:sldId id="391" r:id="rId10"/>
    <p:sldId id="284" r:id="rId11"/>
    <p:sldId id="385" r:id="rId12"/>
    <p:sldId id="381" r:id="rId13"/>
    <p:sldId id="287" r:id="rId14"/>
    <p:sldId id="386" r:id="rId15"/>
    <p:sldId id="286" r:id="rId16"/>
    <p:sldId id="288" r:id="rId17"/>
    <p:sldId id="310" r:id="rId18"/>
    <p:sldId id="291" r:id="rId19"/>
    <p:sldId id="387" r:id="rId20"/>
    <p:sldId id="311" r:id="rId21"/>
    <p:sldId id="296" r:id="rId22"/>
    <p:sldId id="298" r:id="rId23"/>
    <p:sldId id="299" r:id="rId24"/>
    <p:sldId id="382" r:id="rId25"/>
    <p:sldId id="390" r:id="rId26"/>
    <p:sldId id="389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9709" autoAdjust="0"/>
  </p:normalViewPr>
  <p:slideViewPr>
    <p:cSldViewPr snapToGrid="0" snapToObjects="1">
      <p:cViewPr varScale="1">
        <p:scale>
          <a:sx n="113" d="100"/>
          <a:sy n="113" d="100"/>
        </p:scale>
        <p:origin x="160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44A1AF-C8F0-4611-853F-777823C6A886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EF18D341-38FC-457F-A542-DDCD5D770964}">
      <dgm:prSet/>
      <dgm:spPr/>
      <dgm:t>
        <a:bodyPr/>
        <a:lstStyle/>
        <a:p>
          <a:pPr>
            <a:defRPr b="1"/>
          </a:pPr>
          <a:r>
            <a:rPr lang="en-US"/>
            <a:t>$ touch file.txt   #creates blank file (file.txt)</a:t>
          </a:r>
        </a:p>
      </dgm:t>
    </dgm:pt>
    <dgm:pt modelId="{2C9A823C-DC2F-490B-8A2E-CD2B949019EA}" type="parTrans" cxnId="{E6243428-3DB6-4769-B289-DDC1298A8CFB}">
      <dgm:prSet/>
      <dgm:spPr/>
      <dgm:t>
        <a:bodyPr/>
        <a:lstStyle/>
        <a:p>
          <a:endParaRPr lang="en-US"/>
        </a:p>
      </dgm:t>
    </dgm:pt>
    <dgm:pt modelId="{E3A6ABA9-4476-4E53-A2F9-2C55AB707C9A}" type="sibTrans" cxnId="{E6243428-3DB6-4769-B289-DDC1298A8CFB}">
      <dgm:prSet/>
      <dgm:spPr/>
      <dgm:t>
        <a:bodyPr/>
        <a:lstStyle/>
        <a:p>
          <a:endParaRPr lang="en-US"/>
        </a:p>
      </dgm:t>
    </dgm:pt>
    <dgm:pt modelId="{83422884-6E34-4EBA-8843-062BBE997458}">
      <dgm:prSet/>
      <dgm:spPr/>
      <dgm:t>
        <a:bodyPr/>
        <a:lstStyle/>
        <a:p>
          <a:pPr>
            <a:defRPr b="1"/>
          </a:pPr>
          <a:r>
            <a:rPr lang="en-US" dirty="0"/>
            <a:t>$ rm </a:t>
          </a:r>
          <a:r>
            <a:rPr lang="en-US" dirty="0" err="1"/>
            <a:t>file.txt</a:t>
          </a:r>
          <a:r>
            <a:rPr lang="en-US" dirty="0"/>
            <a:t>    #removes </a:t>
          </a:r>
          <a:r>
            <a:rPr lang="en-US" dirty="0" err="1"/>
            <a:t>file.txt</a:t>
          </a:r>
          <a:r>
            <a:rPr lang="en-US" dirty="0"/>
            <a:t> (</a:t>
          </a:r>
          <a:r>
            <a:rPr lang="en-US" dirty="0">
              <a:solidFill>
                <a:srgbClr val="FF0000"/>
              </a:solidFill>
            </a:rPr>
            <a:t>cannot undo</a:t>
          </a:r>
          <a:r>
            <a:rPr lang="en-US" dirty="0"/>
            <a:t>)</a:t>
          </a:r>
        </a:p>
      </dgm:t>
    </dgm:pt>
    <dgm:pt modelId="{F979B5F9-2B8F-44B0-BAC5-74FF7B3C5D86}" type="parTrans" cxnId="{0C402E5A-20F5-4F9B-B56E-20FC43F37EFB}">
      <dgm:prSet/>
      <dgm:spPr/>
      <dgm:t>
        <a:bodyPr/>
        <a:lstStyle/>
        <a:p>
          <a:endParaRPr lang="en-US"/>
        </a:p>
      </dgm:t>
    </dgm:pt>
    <dgm:pt modelId="{3D9B9A96-D04E-4A37-8EC8-0995146A852A}" type="sibTrans" cxnId="{0C402E5A-20F5-4F9B-B56E-20FC43F37EFB}">
      <dgm:prSet/>
      <dgm:spPr/>
      <dgm:t>
        <a:bodyPr/>
        <a:lstStyle/>
        <a:p>
          <a:endParaRPr lang="en-US"/>
        </a:p>
      </dgm:t>
    </dgm:pt>
    <dgm:pt modelId="{15938E7E-927D-4A63-A478-97B134C15869}">
      <dgm:prSet/>
      <dgm:spPr/>
      <dgm:t>
        <a:bodyPr/>
        <a:lstStyle/>
        <a:p>
          <a:pPr>
            <a:defRPr b="1"/>
          </a:pPr>
          <a:r>
            <a:rPr lang="en-US"/>
            <a:t>$ rm *   #removes all files in directory</a:t>
          </a:r>
        </a:p>
      </dgm:t>
    </dgm:pt>
    <dgm:pt modelId="{5DA6F8AB-C605-430F-88E4-58FBED473F11}" type="parTrans" cxnId="{7DD0E221-15CF-476F-B705-8910B3854C49}">
      <dgm:prSet/>
      <dgm:spPr/>
      <dgm:t>
        <a:bodyPr/>
        <a:lstStyle/>
        <a:p>
          <a:endParaRPr lang="en-US"/>
        </a:p>
      </dgm:t>
    </dgm:pt>
    <dgm:pt modelId="{F48DEFA8-6D59-40E2-AC65-5E117F983EA0}" type="sibTrans" cxnId="{7DD0E221-15CF-476F-B705-8910B3854C49}">
      <dgm:prSet/>
      <dgm:spPr/>
      <dgm:t>
        <a:bodyPr/>
        <a:lstStyle/>
        <a:p>
          <a:endParaRPr lang="en-US"/>
        </a:p>
      </dgm:t>
    </dgm:pt>
    <dgm:pt modelId="{84DFB959-B08B-4080-9CB7-A8F283B29C68}">
      <dgm:prSet/>
      <dgm:spPr/>
      <dgm:t>
        <a:bodyPr/>
        <a:lstStyle/>
        <a:p>
          <a:pPr>
            <a:defRPr b="1"/>
          </a:pPr>
          <a:r>
            <a:rPr lang="en-US"/>
            <a:t>$ rm output.*  </a:t>
          </a:r>
        </a:p>
      </dgm:t>
    </dgm:pt>
    <dgm:pt modelId="{58452AAB-196E-47B9-8246-4AF365509D0E}" type="parTrans" cxnId="{74665338-AD21-487B-A296-B295D97073BB}">
      <dgm:prSet/>
      <dgm:spPr/>
      <dgm:t>
        <a:bodyPr/>
        <a:lstStyle/>
        <a:p>
          <a:endParaRPr lang="en-US"/>
        </a:p>
      </dgm:t>
    </dgm:pt>
    <dgm:pt modelId="{8E2FBD26-AACD-4262-945E-EC94D2AE98FC}" type="sibTrans" cxnId="{74665338-AD21-487B-A296-B295D97073BB}">
      <dgm:prSet/>
      <dgm:spPr/>
      <dgm:t>
        <a:bodyPr/>
        <a:lstStyle/>
        <a:p>
          <a:endParaRPr lang="en-US"/>
        </a:p>
      </dgm:t>
    </dgm:pt>
    <dgm:pt modelId="{B13DE413-5536-4659-9106-2DBF6F36CF7C}">
      <dgm:prSet/>
      <dgm:spPr/>
      <dgm:t>
        <a:bodyPr/>
        <a:lstStyle/>
        <a:p>
          <a:r>
            <a:rPr lang="en-US"/>
            <a:t>#removes anything starting with output, followed by any file extension  </a:t>
          </a:r>
        </a:p>
      </dgm:t>
    </dgm:pt>
    <dgm:pt modelId="{3E61C81B-C349-4817-A658-F19F17DF5CCE}" type="parTrans" cxnId="{9F3460C9-8530-44F6-9B9E-1EE1BA28270E}">
      <dgm:prSet/>
      <dgm:spPr/>
      <dgm:t>
        <a:bodyPr/>
        <a:lstStyle/>
        <a:p>
          <a:endParaRPr lang="en-US"/>
        </a:p>
      </dgm:t>
    </dgm:pt>
    <dgm:pt modelId="{64DA89C6-D244-4B79-9526-7360D2EDC464}" type="sibTrans" cxnId="{9F3460C9-8530-44F6-9B9E-1EE1BA28270E}">
      <dgm:prSet/>
      <dgm:spPr/>
      <dgm:t>
        <a:bodyPr/>
        <a:lstStyle/>
        <a:p>
          <a:endParaRPr lang="en-US"/>
        </a:p>
      </dgm:t>
    </dgm:pt>
    <dgm:pt modelId="{E0E28CDF-90E4-480E-BE03-92B2B8AE89CB}" type="pres">
      <dgm:prSet presAssocID="{9A44A1AF-C8F0-4611-853F-777823C6A886}" presName="root" presStyleCnt="0">
        <dgm:presLayoutVars>
          <dgm:dir/>
          <dgm:resizeHandles val="exact"/>
        </dgm:presLayoutVars>
      </dgm:prSet>
      <dgm:spPr/>
    </dgm:pt>
    <dgm:pt modelId="{957363AB-4217-46D6-B911-F8BF83F3676E}" type="pres">
      <dgm:prSet presAssocID="{EF18D341-38FC-457F-A542-DDCD5D770964}" presName="compNode" presStyleCnt="0"/>
      <dgm:spPr/>
    </dgm:pt>
    <dgm:pt modelId="{00B54F48-16C2-4C0A-AE1F-9BF55C2790E5}" type="pres">
      <dgm:prSet presAssocID="{EF18D341-38FC-457F-A542-DDCD5D77096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redder"/>
        </a:ext>
      </dgm:extLst>
    </dgm:pt>
    <dgm:pt modelId="{6A5EF0D3-0F22-453D-8FD0-5912924D202B}" type="pres">
      <dgm:prSet presAssocID="{EF18D341-38FC-457F-A542-DDCD5D770964}" presName="iconSpace" presStyleCnt="0"/>
      <dgm:spPr/>
    </dgm:pt>
    <dgm:pt modelId="{ED207C50-D065-411D-93DB-ED0D45B8AFCA}" type="pres">
      <dgm:prSet presAssocID="{EF18D341-38FC-457F-A542-DDCD5D770964}" presName="parTx" presStyleLbl="revTx" presStyleIdx="0" presStyleCnt="8">
        <dgm:presLayoutVars>
          <dgm:chMax val="0"/>
          <dgm:chPref val="0"/>
        </dgm:presLayoutVars>
      </dgm:prSet>
      <dgm:spPr/>
    </dgm:pt>
    <dgm:pt modelId="{269DDD92-2634-4768-9896-62853E60E408}" type="pres">
      <dgm:prSet presAssocID="{EF18D341-38FC-457F-A542-DDCD5D770964}" presName="txSpace" presStyleCnt="0"/>
      <dgm:spPr/>
    </dgm:pt>
    <dgm:pt modelId="{C3632180-4FDB-4C3A-B5FA-596BD0DA8BF2}" type="pres">
      <dgm:prSet presAssocID="{EF18D341-38FC-457F-A542-DDCD5D770964}" presName="desTx" presStyleLbl="revTx" presStyleIdx="1" presStyleCnt="8">
        <dgm:presLayoutVars/>
      </dgm:prSet>
      <dgm:spPr/>
    </dgm:pt>
    <dgm:pt modelId="{9EBEE5B2-A073-46F8-BFDA-FF8366A8B5EB}" type="pres">
      <dgm:prSet presAssocID="{E3A6ABA9-4476-4E53-A2F9-2C55AB707C9A}" presName="sibTrans" presStyleCnt="0"/>
      <dgm:spPr/>
    </dgm:pt>
    <dgm:pt modelId="{4AAB3BB1-7844-4226-89CC-424384AC334E}" type="pres">
      <dgm:prSet presAssocID="{83422884-6E34-4EBA-8843-062BBE997458}" presName="compNode" presStyleCnt="0"/>
      <dgm:spPr/>
    </dgm:pt>
    <dgm:pt modelId="{C86090EB-FECB-46AE-AEC5-ACB37980B450}" type="pres">
      <dgm:prSet presAssocID="{83422884-6E34-4EBA-8843-062BBE99745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ck"/>
        </a:ext>
      </dgm:extLst>
    </dgm:pt>
    <dgm:pt modelId="{83D0D52B-B8A5-4133-AB9D-0DE2D0096D2F}" type="pres">
      <dgm:prSet presAssocID="{83422884-6E34-4EBA-8843-062BBE997458}" presName="iconSpace" presStyleCnt="0"/>
      <dgm:spPr/>
    </dgm:pt>
    <dgm:pt modelId="{FD3D7F75-0052-47BC-9F4B-CE644219A35D}" type="pres">
      <dgm:prSet presAssocID="{83422884-6E34-4EBA-8843-062BBE997458}" presName="parTx" presStyleLbl="revTx" presStyleIdx="2" presStyleCnt="8">
        <dgm:presLayoutVars>
          <dgm:chMax val="0"/>
          <dgm:chPref val="0"/>
        </dgm:presLayoutVars>
      </dgm:prSet>
      <dgm:spPr/>
    </dgm:pt>
    <dgm:pt modelId="{BBF99367-2CA2-446B-B986-955C6300B10F}" type="pres">
      <dgm:prSet presAssocID="{83422884-6E34-4EBA-8843-062BBE997458}" presName="txSpace" presStyleCnt="0"/>
      <dgm:spPr/>
    </dgm:pt>
    <dgm:pt modelId="{9991A1A2-3DA1-4591-B76C-328232E33D6E}" type="pres">
      <dgm:prSet presAssocID="{83422884-6E34-4EBA-8843-062BBE997458}" presName="desTx" presStyleLbl="revTx" presStyleIdx="3" presStyleCnt="8">
        <dgm:presLayoutVars/>
      </dgm:prSet>
      <dgm:spPr/>
    </dgm:pt>
    <dgm:pt modelId="{EDD37045-35D5-4975-A526-575BD1BFB0D1}" type="pres">
      <dgm:prSet presAssocID="{3D9B9A96-D04E-4A37-8EC8-0995146A852A}" presName="sibTrans" presStyleCnt="0"/>
      <dgm:spPr/>
    </dgm:pt>
    <dgm:pt modelId="{3DF32119-0374-4C1A-8370-9D674B5A5F06}" type="pres">
      <dgm:prSet presAssocID="{15938E7E-927D-4A63-A478-97B134C15869}" presName="compNode" presStyleCnt="0"/>
      <dgm:spPr/>
    </dgm:pt>
    <dgm:pt modelId="{AA723D51-ADCF-4ABD-BDB1-AB7E5F75E550}" type="pres">
      <dgm:prSet presAssocID="{15938E7E-927D-4A63-A478-97B134C1586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ubbish"/>
        </a:ext>
      </dgm:extLst>
    </dgm:pt>
    <dgm:pt modelId="{9E09E96E-3FC4-497B-9C69-F46D618E073B}" type="pres">
      <dgm:prSet presAssocID="{15938E7E-927D-4A63-A478-97B134C15869}" presName="iconSpace" presStyleCnt="0"/>
      <dgm:spPr/>
    </dgm:pt>
    <dgm:pt modelId="{1107956C-84B3-4627-B817-0DA3632E7296}" type="pres">
      <dgm:prSet presAssocID="{15938E7E-927D-4A63-A478-97B134C15869}" presName="parTx" presStyleLbl="revTx" presStyleIdx="4" presStyleCnt="8">
        <dgm:presLayoutVars>
          <dgm:chMax val="0"/>
          <dgm:chPref val="0"/>
        </dgm:presLayoutVars>
      </dgm:prSet>
      <dgm:spPr/>
    </dgm:pt>
    <dgm:pt modelId="{4D5C1010-BB9E-4798-99E3-5477F0B479BC}" type="pres">
      <dgm:prSet presAssocID="{15938E7E-927D-4A63-A478-97B134C15869}" presName="txSpace" presStyleCnt="0"/>
      <dgm:spPr/>
    </dgm:pt>
    <dgm:pt modelId="{D923D0B7-7916-490C-87C7-1A1718EFCD89}" type="pres">
      <dgm:prSet presAssocID="{15938E7E-927D-4A63-A478-97B134C15869}" presName="desTx" presStyleLbl="revTx" presStyleIdx="5" presStyleCnt="8">
        <dgm:presLayoutVars/>
      </dgm:prSet>
      <dgm:spPr/>
    </dgm:pt>
    <dgm:pt modelId="{9B8B9E67-252D-46D9-A62C-E9A328CDD71C}" type="pres">
      <dgm:prSet presAssocID="{F48DEFA8-6D59-40E2-AC65-5E117F983EA0}" presName="sibTrans" presStyleCnt="0"/>
      <dgm:spPr/>
    </dgm:pt>
    <dgm:pt modelId="{4B157D11-3AF3-4DD9-868E-B202A1ADBD51}" type="pres">
      <dgm:prSet presAssocID="{84DFB959-B08B-4080-9CB7-A8F283B29C68}" presName="compNode" presStyleCnt="0"/>
      <dgm:spPr/>
    </dgm:pt>
    <dgm:pt modelId="{68D9990E-A7A8-4DE2-B808-689DA7B356CC}" type="pres">
      <dgm:prSet presAssocID="{84DFB959-B08B-4080-9CB7-A8F283B29C68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hotocopier"/>
        </a:ext>
      </dgm:extLst>
    </dgm:pt>
    <dgm:pt modelId="{E1C50B28-D9A2-4AF4-BA83-DCC798ED5B83}" type="pres">
      <dgm:prSet presAssocID="{84DFB959-B08B-4080-9CB7-A8F283B29C68}" presName="iconSpace" presStyleCnt="0"/>
      <dgm:spPr/>
    </dgm:pt>
    <dgm:pt modelId="{1043474F-9112-4DD5-8E58-B79D1352E933}" type="pres">
      <dgm:prSet presAssocID="{84DFB959-B08B-4080-9CB7-A8F283B29C68}" presName="parTx" presStyleLbl="revTx" presStyleIdx="6" presStyleCnt="8">
        <dgm:presLayoutVars>
          <dgm:chMax val="0"/>
          <dgm:chPref val="0"/>
        </dgm:presLayoutVars>
      </dgm:prSet>
      <dgm:spPr/>
    </dgm:pt>
    <dgm:pt modelId="{6BB770DA-3A08-4EF2-8F8B-32EE0E44FB85}" type="pres">
      <dgm:prSet presAssocID="{84DFB959-B08B-4080-9CB7-A8F283B29C68}" presName="txSpace" presStyleCnt="0"/>
      <dgm:spPr/>
    </dgm:pt>
    <dgm:pt modelId="{EFAF75F8-2B2A-4454-BE5A-DBEEF6EB714B}" type="pres">
      <dgm:prSet presAssocID="{84DFB959-B08B-4080-9CB7-A8F283B29C68}" presName="desTx" presStyleLbl="revTx" presStyleIdx="7" presStyleCnt="8">
        <dgm:presLayoutVars/>
      </dgm:prSet>
      <dgm:spPr/>
    </dgm:pt>
  </dgm:ptLst>
  <dgm:cxnLst>
    <dgm:cxn modelId="{7DD0E221-15CF-476F-B705-8910B3854C49}" srcId="{9A44A1AF-C8F0-4611-853F-777823C6A886}" destId="{15938E7E-927D-4A63-A478-97B134C15869}" srcOrd="2" destOrd="0" parTransId="{5DA6F8AB-C605-430F-88E4-58FBED473F11}" sibTransId="{F48DEFA8-6D59-40E2-AC65-5E117F983EA0}"/>
    <dgm:cxn modelId="{E6243428-3DB6-4769-B289-DDC1298A8CFB}" srcId="{9A44A1AF-C8F0-4611-853F-777823C6A886}" destId="{EF18D341-38FC-457F-A542-DDCD5D770964}" srcOrd="0" destOrd="0" parTransId="{2C9A823C-DC2F-490B-8A2E-CD2B949019EA}" sibTransId="{E3A6ABA9-4476-4E53-A2F9-2C55AB707C9A}"/>
    <dgm:cxn modelId="{74665338-AD21-487B-A296-B295D97073BB}" srcId="{9A44A1AF-C8F0-4611-853F-777823C6A886}" destId="{84DFB959-B08B-4080-9CB7-A8F283B29C68}" srcOrd="3" destOrd="0" parTransId="{58452AAB-196E-47B9-8246-4AF365509D0E}" sibTransId="{8E2FBD26-AACD-4262-945E-EC94D2AE98FC}"/>
    <dgm:cxn modelId="{F6296358-EC7B-41FE-9B3A-30E31D1E486B}" type="presOf" srcId="{83422884-6E34-4EBA-8843-062BBE997458}" destId="{FD3D7F75-0052-47BC-9F4B-CE644219A35D}" srcOrd="0" destOrd="0" presId="urn:microsoft.com/office/officeart/2018/5/layout/CenteredIconLabelDescriptionList"/>
    <dgm:cxn modelId="{0C402E5A-20F5-4F9B-B56E-20FC43F37EFB}" srcId="{9A44A1AF-C8F0-4611-853F-777823C6A886}" destId="{83422884-6E34-4EBA-8843-062BBE997458}" srcOrd="1" destOrd="0" parTransId="{F979B5F9-2B8F-44B0-BAC5-74FF7B3C5D86}" sibTransId="{3D9B9A96-D04E-4A37-8EC8-0995146A852A}"/>
    <dgm:cxn modelId="{F0FCC17C-1DFF-431A-B23D-934C5EB8415E}" type="presOf" srcId="{EF18D341-38FC-457F-A542-DDCD5D770964}" destId="{ED207C50-D065-411D-93DB-ED0D45B8AFCA}" srcOrd="0" destOrd="0" presId="urn:microsoft.com/office/officeart/2018/5/layout/CenteredIconLabelDescriptionList"/>
    <dgm:cxn modelId="{A0FE0A9F-A5E9-46EA-929C-226C50C14F59}" type="presOf" srcId="{15938E7E-927D-4A63-A478-97B134C15869}" destId="{1107956C-84B3-4627-B817-0DA3632E7296}" srcOrd="0" destOrd="0" presId="urn:microsoft.com/office/officeart/2018/5/layout/CenteredIconLabelDescriptionList"/>
    <dgm:cxn modelId="{66D866C8-D0D4-4BE4-AB1A-8E56ADF437C4}" type="presOf" srcId="{84DFB959-B08B-4080-9CB7-A8F283B29C68}" destId="{1043474F-9112-4DD5-8E58-B79D1352E933}" srcOrd="0" destOrd="0" presId="urn:microsoft.com/office/officeart/2018/5/layout/CenteredIconLabelDescriptionList"/>
    <dgm:cxn modelId="{9F3460C9-8530-44F6-9B9E-1EE1BA28270E}" srcId="{84DFB959-B08B-4080-9CB7-A8F283B29C68}" destId="{B13DE413-5536-4659-9106-2DBF6F36CF7C}" srcOrd="0" destOrd="0" parTransId="{3E61C81B-C349-4817-A658-F19F17DF5CCE}" sibTransId="{64DA89C6-D244-4B79-9526-7360D2EDC464}"/>
    <dgm:cxn modelId="{C5FBB5D4-507A-471F-8B1A-B5F527328A24}" type="presOf" srcId="{B13DE413-5536-4659-9106-2DBF6F36CF7C}" destId="{EFAF75F8-2B2A-4454-BE5A-DBEEF6EB714B}" srcOrd="0" destOrd="0" presId="urn:microsoft.com/office/officeart/2018/5/layout/CenteredIconLabelDescriptionList"/>
    <dgm:cxn modelId="{9B6D84F6-46FC-43CE-99CD-0DF45D728336}" type="presOf" srcId="{9A44A1AF-C8F0-4611-853F-777823C6A886}" destId="{E0E28CDF-90E4-480E-BE03-92B2B8AE89CB}" srcOrd="0" destOrd="0" presId="urn:microsoft.com/office/officeart/2018/5/layout/CenteredIconLabelDescriptionList"/>
    <dgm:cxn modelId="{BC82C705-5E1D-4FEC-A84D-D808DCDA5340}" type="presParOf" srcId="{E0E28CDF-90E4-480E-BE03-92B2B8AE89CB}" destId="{957363AB-4217-46D6-B911-F8BF83F3676E}" srcOrd="0" destOrd="0" presId="urn:microsoft.com/office/officeart/2018/5/layout/CenteredIconLabelDescriptionList"/>
    <dgm:cxn modelId="{0829C5F0-8A56-486B-8522-8E3C1609BCE7}" type="presParOf" srcId="{957363AB-4217-46D6-B911-F8BF83F3676E}" destId="{00B54F48-16C2-4C0A-AE1F-9BF55C2790E5}" srcOrd="0" destOrd="0" presId="urn:microsoft.com/office/officeart/2018/5/layout/CenteredIconLabelDescriptionList"/>
    <dgm:cxn modelId="{B7C2459C-7993-4358-8EEB-F3FD36C765B0}" type="presParOf" srcId="{957363AB-4217-46D6-B911-F8BF83F3676E}" destId="{6A5EF0D3-0F22-453D-8FD0-5912924D202B}" srcOrd="1" destOrd="0" presId="urn:microsoft.com/office/officeart/2018/5/layout/CenteredIconLabelDescriptionList"/>
    <dgm:cxn modelId="{251730A2-7A7C-49F8-996F-9E4BE05537D6}" type="presParOf" srcId="{957363AB-4217-46D6-B911-F8BF83F3676E}" destId="{ED207C50-D065-411D-93DB-ED0D45B8AFCA}" srcOrd="2" destOrd="0" presId="urn:microsoft.com/office/officeart/2018/5/layout/CenteredIconLabelDescriptionList"/>
    <dgm:cxn modelId="{34CDB499-12C1-41E4-811B-C1CAE9EAAA68}" type="presParOf" srcId="{957363AB-4217-46D6-B911-F8BF83F3676E}" destId="{269DDD92-2634-4768-9896-62853E60E408}" srcOrd="3" destOrd="0" presId="urn:microsoft.com/office/officeart/2018/5/layout/CenteredIconLabelDescriptionList"/>
    <dgm:cxn modelId="{177B6AC6-22BE-4322-A161-DB808FED59C6}" type="presParOf" srcId="{957363AB-4217-46D6-B911-F8BF83F3676E}" destId="{C3632180-4FDB-4C3A-B5FA-596BD0DA8BF2}" srcOrd="4" destOrd="0" presId="urn:microsoft.com/office/officeart/2018/5/layout/CenteredIconLabelDescriptionList"/>
    <dgm:cxn modelId="{F4245028-E59C-4176-9CAB-587FBEF72FA1}" type="presParOf" srcId="{E0E28CDF-90E4-480E-BE03-92B2B8AE89CB}" destId="{9EBEE5B2-A073-46F8-BFDA-FF8366A8B5EB}" srcOrd="1" destOrd="0" presId="urn:microsoft.com/office/officeart/2018/5/layout/CenteredIconLabelDescriptionList"/>
    <dgm:cxn modelId="{34331C37-FCD6-4D15-88A8-80A48DB64E11}" type="presParOf" srcId="{E0E28CDF-90E4-480E-BE03-92B2B8AE89CB}" destId="{4AAB3BB1-7844-4226-89CC-424384AC334E}" srcOrd="2" destOrd="0" presId="urn:microsoft.com/office/officeart/2018/5/layout/CenteredIconLabelDescriptionList"/>
    <dgm:cxn modelId="{15282D00-54C7-4E19-83B5-1DDE2F847D59}" type="presParOf" srcId="{4AAB3BB1-7844-4226-89CC-424384AC334E}" destId="{C86090EB-FECB-46AE-AEC5-ACB37980B450}" srcOrd="0" destOrd="0" presId="urn:microsoft.com/office/officeart/2018/5/layout/CenteredIconLabelDescriptionList"/>
    <dgm:cxn modelId="{B64BE9CA-2887-4FA3-A0F0-B98E52D3FFB4}" type="presParOf" srcId="{4AAB3BB1-7844-4226-89CC-424384AC334E}" destId="{83D0D52B-B8A5-4133-AB9D-0DE2D0096D2F}" srcOrd="1" destOrd="0" presId="urn:microsoft.com/office/officeart/2018/5/layout/CenteredIconLabelDescriptionList"/>
    <dgm:cxn modelId="{7C0D3B26-C54A-4CEF-9E3B-ED8E955BCB83}" type="presParOf" srcId="{4AAB3BB1-7844-4226-89CC-424384AC334E}" destId="{FD3D7F75-0052-47BC-9F4B-CE644219A35D}" srcOrd="2" destOrd="0" presId="urn:microsoft.com/office/officeart/2018/5/layout/CenteredIconLabelDescriptionList"/>
    <dgm:cxn modelId="{45FF4522-C22E-456B-91D4-D17C7D5BD0D8}" type="presParOf" srcId="{4AAB3BB1-7844-4226-89CC-424384AC334E}" destId="{BBF99367-2CA2-446B-B986-955C6300B10F}" srcOrd="3" destOrd="0" presId="urn:microsoft.com/office/officeart/2018/5/layout/CenteredIconLabelDescriptionList"/>
    <dgm:cxn modelId="{96DE8A7C-7520-4260-9CD3-BA8647B544B2}" type="presParOf" srcId="{4AAB3BB1-7844-4226-89CC-424384AC334E}" destId="{9991A1A2-3DA1-4591-B76C-328232E33D6E}" srcOrd="4" destOrd="0" presId="urn:microsoft.com/office/officeart/2018/5/layout/CenteredIconLabelDescriptionList"/>
    <dgm:cxn modelId="{3F2452DE-499D-4157-9B5B-E875E0C6BB63}" type="presParOf" srcId="{E0E28CDF-90E4-480E-BE03-92B2B8AE89CB}" destId="{EDD37045-35D5-4975-A526-575BD1BFB0D1}" srcOrd="3" destOrd="0" presId="urn:microsoft.com/office/officeart/2018/5/layout/CenteredIconLabelDescriptionList"/>
    <dgm:cxn modelId="{50A831B8-3DCF-43DF-B6FD-0C98A1B7D30A}" type="presParOf" srcId="{E0E28CDF-90E4-480E-BE03-92B2B8AE89CB}" destId="{3DF32119-0374-4C1A-8370-9D674B5A5F06}" srcOrd="4" destOrd="0" presId="urn:microsoft.com/office/officeart/2018/5/layout/CenteredIconLabelDescriptionList"/>
    <dgm:cxn modelId="{CDC1B223-935E-4A04-B0E5-3A9AE867FC45}" type="presParOf" srcId="{3DF32119-0374-4C1A-8370-9D674B5A5F06}" destId="{AA723D51-ADCF-4ABD-BDB1-AB7E5F75E550}" srcOrd="0" destOrd="0" presId="urn:microsoft.com/office/officeart/2018/5/layout/CenteredIconLabelDescriptionList"/>
    <dgm:cxn modelId="{CE169B39-6B6F-41C7-A8AC-849DAA9965BA}" type="presParOf" srcId="{3DF32119-0374-4C1A-8370-9D674B5A5F06}" destId="{9E09E96E-3FC4-497B-9C69-F46D618E073B}" srcOrd="1" destOrd="0" presId="urn:microsoft.com/office/officeart/2018/5/layout/CenteredIconLabelDescriptionList"/>
    <dgm:cxn modelId="{276CB463-588B-49EA-B6EB-B9600BF0F336}" type="presParOf" srcId="{3DF32119-0374-4C1A-8370-9D674B5A5F06}" destId="{1107956C-84B3-4627-B817-0DA3632E7296}" srcOrd="2" destOrd="0" presId="urn:microsoft.com/office/officeart/2018/5/layout/CenteredIconLabelDescriptionList"/>
    <dgm:cxn modelId="{2A9D5C2A-386B-436F-A7DB-7D7325E7D050}" type="presParOf" srcId="{3DF32119-0374-4C1A-8370-9D674B5A5F06}" destId="{4D5C1010-BB9E-4798-99E3-5477F0B479BC}" srcOrd="3" destOrd="0" presId="urn:microsoft.com/office/officeart/2018/5/layout/CenteredIconLabelDescriptionList"/>
    <dgm:cxn modelId="{7156038D-C38E-4DE8-A924-38493DFB34D5}" type="presParOf" srcId="{3DF32119-0374-4C1A-8370-9D674B5A5F06}" destId="{D923D0B7-7916-490C-87C7-1A1718EFCD89}" srcOrd="4" destOrd="0" presId="urn:microsoft.com/office/officeart/2018/5/layout/CenteredIconLabelDescriptionList"/>
    <dgm:cxn modelId="{C6C3B032-E3D2-42B8-B9DE-456A03DBB304}" type="presParOf" srcId="{E0E28CDF-90E4-480E-BE03-92B2B8AE89CB}" destId="{9B8B9E67-252D-46D9-A62C-E9A328CDD71C}" srcOrd="5" destOrd="0" presId="urn:microsoft.com/office/officeart/2018/5/layout/CenteredIconLabelDescriptionList"/>
    <dgm:cxn modelId="{E1473112-E96E-480B-B4D8-6757C70B978B}" type="presParOf" srcId="{E0E28CDF-90E4-480E-BE03-92B2B8AE89CB}" destId="{4B157D11-3AF3-4DD9-868E-B202A1ADBD51}" srcOrd="6" destOrd="0" presId="urn:microsoft.com/office/officeart/2018/5/layout/CenteredIconLabelDescriptionList"/>
    <dgm:cxn modelId="{979E16BF-9BB6-435A-BF90-160ADB15F27F}" type="presParOf" srcId="{4B157D11-3AF3-4DD9-868E-B202A1ADBD51}" destId="{68D9990E-A7A8-4DE2-B808-689DA7B356CC}" srcOrd="0" destOrd="0" presId="urn:microsoft.com/office/officeart/2018/5/layout/CenteredIconLabelDescriptionList"/>
    <dgm:cxn modelId="{AA656301-2CB5-4B48-8B9F-0C45EBB99FCC}" type="presParOf" srcId="{4B157D11-3AF3-4DD9-868E-B202A1ADBD51}" destId="{E1C50B28-D9A2-4AF4-BA83-DCC798ED5B83}" srcOrd="1" destOrd="0" presId="urn:microsoft.com/office/officeart/2018/5/layout/CenteredIconLabelDescriptionList"/>
    <dgm:cxn modelId="{B0E5ABB4-7E8F-4829-92F1-C186B64FB25E}" type="presParOf" srcId="{4B157D11-3AF3-4DD9-868E-B202A1ADBD51}" destId="{1043474F-9112-4DD5-8E58-B79D1352E933}" srcOrd="2" destOrd="0" presId="urn:microsoft.com/office/officeart/2018/5/layout/CenteredIconLabelDescriptionList"/>
    <dgm:cxn modelId="{58A6EB76-DBD3-4A10-A91A-C18B854F33C7}" type="presParOf" srcId="{4B157D11-3AF3-4DD9-868E-B202A1ADBD51}" destId="{6BB770DA-3A08-4EF2-8F8B-32EE0E44FB85}" srcOrd="3" destOrd="0" presId="urn:microsoft.com/office/officeart/2018/5/layout/CenteredIconLabelDescriptionList"/>
    <dgm:cxn modelId="{BF3065D2-9AE4-4649-9834-3C4929D27381}" type="presParOf" srcId="{4B157D11-3AF3-4DD9-868E-B202A1ADBD51}" destId="{EFAF75F8-2B2A-4454-BE5A-DBEEF6EB714B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B54F48-16C2-4C0A-AE1F-9BF55C2790E5}">
      <dsp:nvSpPr>
        <dsp:cNvPr id="0" name=""/>
        <dsp:cNvSpPr/>
      </dsp:nvSpPr>
      <dsp:spPr>
        <a:xfrm>
          <a:off x="567558" y="1196617"/>
          <a:ext cx="609820" cy="6098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207C50-D065-411D-93DB-ED0D45B8AFCA}">
      <dsp:nvSpPr>
        <dsp:cNvPr id="0" name=""/>
        <dsp:cNvSpPr/>
      </dsp:nvSpPr>
      <dsp:spPr>
        <a:xfrm>
          <a:off x="1297" y="1890636"/>
          <a:ext cx="1742343" cy="588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$ touch file.txt   #creates blank file (file.txt)</a:t>
          </a:r>
        </a:p>
      </dsp:txBody>
      <dsp:txXfrm>
        <a:off x="1297" y="1890636"/>
        <a:ext cx="1742343" cy="588041"/>
      </dsp:txXfrm>
    </dsp:sp>
    <dsp:sp modelId="{C3632180-4FDB-4C3A-B5FA-596BD0DA8BF2}">
      <dsp:nvSpPr>
        <dsp:cNvPr id="0" name=""/>
        <dsp:cNvSpPr/>
      </dsp:nvSpPr>
      <dsp:spPr>
        <a:xfrm>
          <a:off x="1297" y="2517839"/>
          <a:ext cx="1742343" cy="636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6090EB-FECB-46AE-AEC5-ACB37980B450}">
      <dsp:nvSpPr>
        <dsp:cNvPr id="0" name=""/>
        <dsp:cNvSpPr/>
      </dsp:nvSpPr>
      <dsp:spPr>
        <a:xfrm>
          <a:off x="2614812" y="1196617"/>
          <a:ext cx="609820" cy="6098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3D7F75-0052-47BC-9F4B-CE644219A35D}">
      <dsp:nvSpPr>
        <dsp:cNvPr id="0" name=""/>
        <dsp:cNvSpPr/>
      </dsp:nvSpPr>
      <dsp:spPr>
        <a:xfrm>
          <a:off x="2048551" y="1890636"/>
          <a:ext cx="1742343" cy="588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$ rm </a:t>
          </a:r>
          <a:r>
            <a:rPr lang="en-US" sz="1400" kern="1200" dirty="0" err="1"/>
            <a:t>file.txt</a:t>
          </a:r>
          <a:r>
            <a:rPr lang="en-US" sz="1400" kern="1200" dirty="0"/>
            <a:t>    #removes </a:t>
          </a:r>
          <a:r>
            <a:rPr lang="en-US" sz="1400" kern="1200" dirty="0" err="1"/>
            <a:t>file.txt</a:t>
          </a:r>
          <a:r>
            <a:rPr lang="en-US" sz="1400" kern="1200" dirty="0"/>
            <a:t> (</a:t>
          </a:r>
          <a:r>
            <a:rPr lang="en-US" sz="1400" kern="1200" dirty="0">
              <a:solidFill>
                <a:srgbClr val="FF0000"/>
              </a:solidFill>
            </a:rPr>
            <a:t>cannot undo</a:t>
          </a:r>
          <a:r>
            <a:rPr lang="en-US" sz="1400" kern="1200" dirty="0"/>
            <a:t>)</a:t>
          </a:r>
        </a:p>
      </dsp:txBody>
      <dsp:txXfrm>
        <a:off x="2048551" y="1890636"/>
        <a:ext cx="1742343" cy="588041"/>
      </dsp:txXfrm>
    </dsp:sp>
    <dsp:sp modelId="{9991A1A2-3DA1-4591-B76C-328232E33D6E}">
      <dsp:nvSpPr>
        <dsp:cNvPr id="0" name=""/>
        <dsp:cNvSpPr/>
      </dsp:nvSpPr>
      <dsp:spPr>
        <a:xfrm>
          <a:off x="2048551" y="2517839"/>
          <a:ext cx="1742343" cy="636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723D51-ADCF-4ABD-BDB1-AB7E5F75E550}">
      <dsp:nvSpPr>
        <dsp:cNvPr id="0" name=""/>
        <dsp:cNvSpPr/>
      </dsp:nvSpPr>
      <dsp:spPr>
        <a:xfrm>
          <a:off x="4662066" y="1196617"/>
          <a:ext cx="609820" cy="6098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07956C-84B3-4627-B817-0DA3632E7296}">
      <dsp:nvSpPr>
        <dsp:cNvPr id="0" name=""/>
        <dsp:cNvSpPr/>
      </dsp:nvSpPr>
      <dsp:spPr>
        <a:xfrm>
          <a:off x="4095805" y="1890636"/>
          <a:ext cx="1742343" cy="588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$ rm *   #removes all files in directory</a:t>
          </a:r>
        </a:p>
      </dsp:txBody>
      <dsp:txXfrm>
        <a:off x="4095805" y="1890636"/>
        <a:ext cx="1742343" cy="588041"/>
      </dsp:txXfrm>
    </dsp:sp>
    <dsp:sp modelId="{D923D0B7-7916-490C-87C7-1A1718EFCD89}">
      <dsp:nvSpPr>
        <dsp:cNvPr id="0" name=""/>
        <dsp:cNvSpPr/>
      </dsp:nvSpPr>
      <dsp:spPr>
        <a:xfrm>
          <a:off x="4095805" y="2517839"/>
          <a:ext cx="1742343" cy="636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D9990E-A7A8-4DE2-B808-689DA7B356CC}">
      <dsp:nvSpPr>
        <dsp:cNvPr id="0" name=""/>
        <dsp:cNvSpPr/>
      </dsp:nvSpPr>
      <dsp:spPr>
        <a:xfrm>
          <a:off x="6709320" y="1196617"/>
          <a:ext cx="609820" cy="6098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43474F-9112-4DD5-8E58-B79D1352E933}">
      <dsp:nvSpPr>
        <dsp:cNvPr id="0" name=""/>
        <dsp:cNvSpPr/>
      </dsp:nvSpPr>
      <dsp:spPr>
        <a:xfrm>
          <a:off x="6143058" y="1890636"/>
          <a:ext cx="1742343" cy="5880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$ rm output.*  </a:t>
          </a:r>
        </a:p>
      </dsp:txBody>
      <dsp:txXfrm>
        <a:off x="6143058" y="1890636"/>
        <a:ext cx="1742343" cy="588041"/>
      </dsp:txXfrm>
    </dsp:sp>
    <dsp:sp modelId="{EFAF75F8-2B2A-4454-BE5A-DBEEF6EB714B}">
      <dsp:nvSpPr>
        <dsp:cNvPr id="0" name=""/>
        <dsp:cNvSpPr/>
      </dsp:nvSpPr>
      <dsp:spPr>
        <a:xfrm>
          <a:off x="6143058" y="2517839"/>
          <a:ext cx="1742343" cy="636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#removes anything starting with output, followed by any file extension  </a:t>
          </a:r>
        </a:p>
      </dsp:txBody>
      <dsp:txXfrm>
        <a:off x="6143058" y="2517839"/>
        <a:ext cx="1742343" cy="6368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tiff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88343A77-6F31-0B44-BEA7-DEF520352DC7}" type="datetimeFigureOut">
              <a:rPr lang="en-US" smtClean="0"/>
              <a:pPr/>
              <a:t>4/4/24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E0703B73-E2E3-F34C-92A1-184A048FB02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2273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1pPr>
    <a:lvl2pPr marL="4572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2pPr>
    <a:lvl3pPr marL="9144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3pPr>
    <a:lvl4pPr marL="13716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4pPr>
    <a:lvl5pPr marL="1828800" algn="l" defTabSz="4572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 family</a:t>
            </a:r>
            <a:r>
              <a:rPr lang="en-US" baseline="0" dirty="0"/>
              <a:t> pedigree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147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options are always in [ … 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AC7FF-B57F-A34E-93D2-B9B273C1AD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76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5AC7FF-B57F-A34E-93D2-B9B273C1AD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763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272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30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711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 spc="0">
                <a:solidFill>
                  <a:srgbClr val="000000"/>
                </a:solidFill>
              </a:defRPr>
            </a:pPr>
            <a:r>
              <a:rPr sz="3200" cap="all" spc="506">
                <a:solidFill>
                  <a:srgbClr val="55D7FF"/>
                </a:solidFill>
              </a:rP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04312521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7132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801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55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4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244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91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D86B4-4849-AA4A-9479-DCCE55F40E3A}" type="datetimeFigureOut">
              <a:rPr lang="en-US" smtClean="0"/>
              <a:t>4/4/24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0AC7D-392E-2341-8384-A03496BBDA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4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1D1D86B4-4849-AA4A-9479-DCCE55F40E3A}" type="datetimeFigureOut">
              <a:rPr lang="en-US" smtClean="0"/>
              <a:pPr/>
              <a:t>4/4/24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BC80AC7D-392E-2341-8384-A03496BBDA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84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swcarpentry.github.io/shell-novice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swcarpentry.github.io/shell-novice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7E85-52FF-9E44-9A12-0BF0A9555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7150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Helvetica" pitchFamily="2" charset="0"/>
              </a:rPr>
              <a:t>Week </a:t>
            </a:r>
            <a:r>
              <a:rPr lang="en-US" sz="4400" dirty="0"/>
              <a:t>0</a:t>
            </a:r>
            <a:r>
              <a:rPr lang="en-US" sz="4400" dirty="0">
                <a:latin typeface="Helvetica" pitchFamily="2" charset="0"/>
              </a:rPr>
              <a:t>: </a:t>
            </a:r>
            <a:r>
              <a:rPr lang="en-US" sz="4400" dirty="0"/>
              <a:t>LINUX </a:t>
            </a:r>
            <a:r>
              <a:rPr lang="en-US" sz="4400" dirty="0">
                <a:latin typeface="Helvetica" pitchFamily="2" charset="0"/>
              </a:rPr>
              <a:t>Lab</a:t>
            </a:r>
            <a:br>
              <a:rPr lang="en-US" sz="4400" dirty="0">
                <a:latin typeface="Helvetica" pitchFamily="2" charset="0"/>
              </a:rPr>
            </a:b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EDDA5-0B98-5449-BEE2-49F9C8CAE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111" y="561622"/>
            <a:ext cx="822960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600" dirty="0">
                <a:latin typeface="Century Gothic" panose="020B0502020202020204" pitchFamily="34" charset="0"/>
              </a:rPr>
              <a:t>Human Population and Computational Genetics</a:t>
            </a:r>
          </a:p>
          <a:p>
            <a:pPr marL="0" indent="0">
              <a:buNone/>
            </a:pPr>
            <a:r>
              <a:rPr lang="en-US" sz="3600" dirty="0">
                <a:latin typeface="Century Gothic" panose="020B0502020202020204" pitchFamily="34" charset="0"/>
              </a:rPr>
              <a:t>	</a:t>
            </a:r>
            <a:r>
              <a:rPr lang="en-US" sz="1700" dirty="0">
                <a:latin typeface="Century Gothic" panose="020B0502020202020204" pitchFamily="34" charset="0"/>
              </a:rPr>
              <a:t>(Adapted from Dr. Brenna Henn’s </a:t>
            </a:r>
            <a:r>
              <a:rPr lang="en-US" sz="1700" dirty="0" err="1">
                <a:latin typeface="Century Gothic" panose="020B0502020202020204" pitchFamily="34" charset="0"/>
              </a:rPr>
              <a:t>UCDavis</a:t>
            </a:r>
            <a:r>
              <a:rPr lang="en-US" sz="1700" dirty="0">
                <a:latin typeface="Century Gothic" panose="020B0502020202020204" pitchFamily="34" charset="0"/>
              </a:rPr>
              <a:t> Course)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 err="1">
                <a:latin typeface="Helvetica" pitchFamily="2" charset="0"/>
              </a:rPr>
              <a:t>Oshiomah</a:t>
            </a:r>
            <a:r>
              <a:rPr lang="en-US" sz="2400" dirty="0">
                <a:latin typeface="Helvetica" pitchFamily="2" charset="0"/>
              </a:rPr>
              <a:t> </a:t>
            </a:r>
            <a:r>
              <a:rPr lang="en-US" sz="2400" dirty="0" err="1">
                <a:latin typeface="Helvetica" pitchFamily="2" charset="0"/>
              </a:rPr>
              <a:t>Oyageshio</a:t>
            </a: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" pitchFamily="2" charset="0"/>
              </a:rPr>
              <a:t>PhD Candidate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Helvetica" pitchFamily="2" charset="0"/>
              </a:rPr>
              <a:t>											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 algn="r">
              <a:buNone/>
            </a:pPr>
            <a:r>
              <a:rPr lang="en-US" sz="2400" dirty="0">
                <a:latin typeface="Helvetica" pitchFamily="2" charset="0"/>
              </a:rPr>
              <a:t>											</a:t>
            </a: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  <a:p>
            <a:pPr marL="0" indent="0">
              <a:buNone/>
            </a:pPr>
            <a:endParaRPr 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689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Secure Shell Login</a:t>
            </a:r>
          </a:p>
          <a:p>
            <a:r>
              <a:rPr lang="en-US" sz="2800" dirty="0"/>
              <a:t>$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ssh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username@server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2400" dirty="0"/>
              <a:t>$ </a:t>
            </a:r>
            <a:r>
              <a:rPr lang="en-US" sz="2400" dirty="0" err="1">
                <a:solidFill>
                  <a:srgbClr val="FF0000"/>
                </a:solidFill>
              </a:rPr>
              <a:t>ssh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err="1">
                <a:solidFill>
                  <a:srgbClr val="FF0000"/>
                </a:solidFill>
              </a:rPr>
              <a:t>oshiomah@tadpole.genomecenter.ucdavis.edu</a:t>
            </a:r>
            <a:endParaRPr lang="en-US" sz="2400" dirty="0">
              <a:solidFill>
                <a:srgbClr val="FF0000"/>
              </a:solidFill>
            </a:endParaRPr>
          </a:p>
          <a:p>
            <a:r>
              <a:rPr lang="en-US" sz="2800" dirty="0"/>
              <a:t>Then type your password</a:t>
            </a:r>
          </a:p>
          <a:p>
            <a:pPr lvl="1"/>
            <a:r>
              <a:rPr lang="en-US" sz="2400" dirty="0"/>
              <a:t>You wrote it down, right? ;-)</a:t>
            </a:r>
          </a:p>
          <a:p>
            <a:pPr lvl="1"/>
            <a:r>
              <a:rPr lang="en-US" sz="2400" dirty="0"/>
              <a:t>Password will not show up as you type</a:t>
            </a:r>
          </a:p>
          <a:p>
            <a:r>
              <a:rPr lang="en-US" sz="2800" dirty="0"/>
              <a:t>When you log in, you are taken to your home directory</a:t>
            </a:r>
          </a:p>
          <a:p>
            <a:r>
              <a:rPr lang="en-US" sz="2800" dirty="0"/>
              <a:t>Need to move to the class directory</a:t>
            </a:r>
          </a:p>
          <a:p>
            <a:pPr marL="457200" lvl="1" indent="0">
              <a:buNone/>
            </a:pPr>
            <a:r>
              <a:rPr lang="en-US" dirty="0"/>
              <a:t>$ </a:t>
            </a:r>
            <a:r>
              <a:rPr lang="en-US" dirty="0">
                <a:solidFill>
                  <a:srgbClr val="FF0000"/>
                </a:solidFill>
              </a:rPr>
              <a:t>cd /share/ant157</a:t>
            </a:r>
            <a:endParaRPr lang="en-US" sz="2800" dirty="0"/>
          </a:p>
          <a:p>
            <a:pPr lvl="1"/>
            <a:endParaRPr lang="en-US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70752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Terminal or Command Line window</a:t>
            </a:r>
          </a:p>
          <a:p>
            <a:r>
              <a:rPr lang="en-US" sz="2800" dirty="0"/>
              <a:t>“$” represents a place for you to type a command</a:t>
            </a:r>
          </a:p>
          <a:p>
            <a:r>
              <a:rPr lang="en-US" sz="2800" dirty="0"/>
              <a:t>If you see this on a slide, don’t actually type “$” but rather type a command in the window</a:t>
            </a:r>
          </a:p>
          <a:p>
            <a:r>
              <a:rPr lang="en-US" sz="2800" dirty="0"/>
              <a:t>“Directory” is a fancy word for a folder 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endParaRPr lang="en-US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82787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68A9-9191-2948-BC19-AFB656042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that…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26064-16B3-E346-9BEA-80B81AD87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619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print working directory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are not sure what directory you are in you can use the command </a:t>
            </a:r>
            <a:r>
              <a:rPr lang="en-US" dirty="0" err="1"/>
              <a:t>pwd</a:t>
            </a:r>
            <a:endParaRPr lang="en-US" dirty="0"/>
          </a:p>
          <a:p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pwd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lang="en-US" u="sng" dirty="0"/>
              <a:t>p</a:t>
            </a:r>
            <a:r>
              <a:rPr lang="en-US" dirty="0"/>
              <a:t>rints </a:t>
            </a:r>
            <a:r>
              <a:rPr lang="en-US" u="sng" dirty="0"/>
              <a:t>w</a:t>
            </a:r>
            <a:r>
              <a:rPr lang="en-US" dirty="0"/>
              <a:t>orking </a:t>
            </a:r>
            <a:r>
              <a:rPr lang="en-US" u="sng" dirty="0"/>
              <a:t>d</a:t>
            </a:r>
            <a:r>
              <a:rPr lang="en-US" dirty="0"/>
              <a:t>irectory</a:t>
            </a:r>
          </a:p>
        </p:txBody>
      </p:sp>
    </p:spTree>
    <p:extLst>
      <p:ext uri="{BB962C8B-B14F-4D97-AF65-F5344CB8AC3E}">
        <p14:creationId xmlns:p14="http://schemas.microsoft.com/office/powerpoint/2010/main" val="3808472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3C742-C2DF-2814-076C-E8D666845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a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6D6D3-9936-8AE0-4A88-536F24659E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mkdir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foldername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/>
              <a:t>$ </a:t>
            </a:r>
            <a:r>
              <a:rPr lang="en-US" dirty="0">
                <a:solidFill>
                  <a:srgbClr val="FF0000"/>
                </a:solidFill>
              </a:rPr>
              <a:t>cd students/</a:t>
            </a:r>
          </a:p>
          <a:p>
            <a:r>
              <a:rPr lang="en-US" dirty="0"/>
              <a:t>$ </a:t>
            </a:r>
            <a:r>
              <a:rPr lang="en-US" dirty="0" err="1">
                <a:solidFill>
                  <a:srgbClr val="FF0000"/>
                </a:solidFill>
              </a:rPr>
              <a:t>mkdir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brenna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136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directory 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85175" cy="4525963"/>
          </a:xfrm>
        </p:spPr>
        <p:txBody>
          <a:bodyPr>
            <a:normAutofit/>
          </a:bodyPr>
          <a:lstStyle/>
          <a:p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 lists files &amp; directories</a:t>
            </a:r>
          </a:p>
          <a:p>
            <a:r>
              <a:rPr lang="en-US" dirty="0"/>
              <a:t>Switches</a:t>
            </a:r>
          </a:p>
          <a:p>
            <a:pPr lvl="1"/>
            <a:r>
              <a:rPr lang="en-US" dirty="0"/>
              <a:t>$ command [options]</a:t>
            </a:r>
          </a:p>
          <a:p>
            <a:pPr lvl="2"/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–l    </a:t>
            </a:r>
            <a:r>
              <a:rPr lang="en-US" dirty="0"/>
              <a:t>#long form</a:t>
            </a:r>
          </a:p>
          <a:p>
            <a:pPr lvl="2"/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  <a:r>
              <a:rPr lang="en-US" dirty="0"/>
              <a:t>#long form sorted by time</a:t>
            </a:r>
          </a:p>
          <a:p>
            <a:pPr lvl="2"/>
            <a:r>
              <a:rPr lang="en-US" dirty="0"/>
              <a:t> 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ltr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  <a:r>
              <a:rPr lang="en-US" dirty="0"/>
              <a:t>#long form, sorted by time, reverse order</a:t>
            </a:r>
          </a:p>
          <a:p>
            <a:pPr lvl="2"/>
            <a:r>
              <a:rPr lang="en-US" dirty="0"/>
              <a:t>$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–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  <a:r>
              <a:rPr lang="en-US" dirty="0"/>
              <a:t>#long form, human readable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91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$ cd /path/to/directory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$ cd data     #cd to ‘data’ directory</a:t>
            </a:r>
          </a:p>
          <a:p>
            <a:r>
              <a:rPr lang="en-US" dirty="0"/>
              <a:t>$ cd ~    #home directory</a:t>
            </a:r>
          </a:p>
          <a:p>
            <a:r>
              <a:rPr lang="en-US" dirty="0"/>
              <a:t>$ cd ..     #up one level</a:t>
            </a:r>
          </a:p>
          <a:p>
            <a:r>
              <a:rPr lang="en-US" dirty="0"/>
              <a:t>$ cd ../..  #up two levels</a:t>
            </a:r>
          </a:p>
          <a:p>
            <a:r>
              <a:rPr lang="en-US" dirty="0"/>
              <a:t>$ cd -    #previous directory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.  </a:t>
            </a:r>
            <a:r>
              <a:rPr lang="en-US" dirty="0">
                <a:sym typeface="Wingdings"/>
              </a:rPr>
              <a:t></a:t>
            </a:r>
            <a:r>
              <a:rPr lang="en-US" dirty="0"/>
              <a:t> current directory</a:t>
            </a:r>
          </a:p>
          <a:p>
            <a:pPr marL="0" indent="0">
              <a:buNone/>
            </a:pPr>
            <a:r>
              <a:rPr lang="en-US" dirty="0"/>
              <a:t>.. </a:t>
            </a:r>
            <a:r>
              <a:rPr lang="en-US" dirty="0">
                <a:sym typeface="Wingdings"/>
              </a:rPr>
              <a:t> directory one level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8842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filename conventions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spaces</a:t>
            </a:r>
          </a:p>
          <a:p>
            <a:r>
              <a:rPr lang="en-US" dirty="0"/>
              <a:t>as description and brief as possible</a:t>
            </a:r>
          </a:p>
          <a:p>
            <a:r>
              <a:rPr lang="en-US" dirty="0"/>
              <a:t>lower case is better</a:t>
            </a:r>
          </a:p>
          <a:p>
            <a:r>
              <a:rPr lang="en-US" dirty="0" err="1"/>
              <a:t>camelCase</a:t>
            </a:r>
            <a:r>
              <a:rPr lang="en-US" dirty="0"/>
              <a:t> or </a:t>
            </a:r>
            <a:r>
              <a:rPr lang="en-US" dirty="0" err="1"/>
              <a:t>no_camel_case</a:t>
            </a:r>
            <a:endParaRPr lang="en-US" dirty="0"/>
          </a:p>
          <a:p>
            <a:r>
              <a:rPr lang="en-US" dirty="0"/>
              <a:t>sometimes you cannot name files with a complete description of the file, so create a </a:t>
            </a:r>
            <a:r>
              <a:rPr lang="en-US" dirty="0" err="1"/>
              <a:t>README.txt</a:t>
            </a:r>
            <a:r>
              <a:rPr lang="en-US" dirty="0"/>
              <a:t> file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122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56995"/>
            <a:ext cx="7886700" cy="1133693"/>
          </a:xfrm>
        </p:spPr>
        <p:txBody>
          <a:bodyPr>
            <a:normAutofit/>
          </a:bodyPr>
          <a:lstStyle/>
          <a:p>
            <a:r>
              <a:rPr lang="en-US" sz="4500"/>
              <a:t>creating &amp; deleting files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746BBFC-E076-7002-F957-B4449B0BA0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22284099"/>
              </p:ext>
            </p:extLst>
          </p:nvPr>
        </p:nvGraphicFramePr>
        <p:xfrm>
          <a:off x="628650" y="1825625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1928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6046-0C3D-DF74-A95A-06AF3758D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 a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8AFE1D-78F4-D0EC-7178-368604D7B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cp path/to/file/I/Want local/folder</a:t>
            </a:r>
          </a:p>
          <a:p>
            <a:r>
              <a:rPr lang="en-US" dirty="0"/>
              <a:t>$ </a:t>
            </a:r>
            <a:r>
              <a:rPr lang="en-US" dirty="0" err="1">
                <a:solidFill>
                  <a:srgbClr val="FF0000"/>
                </a:solidFill>
              </a:rPr>
              <a:t>mkdir</a:t>
            </a:r>
            <a:r>
              <a:rPr lang="en-US" dirty="0">
                <a:solidFill>
                  <a:srgbClr val="FF0000"/>
                </a:solidFill>
              </a:rPr>
              <a:t> week0</a:t>
            </a:r>
          </a:p>
          <a:p>
            <a:r>
              <a:rPr lang="en-US" dirty="0"/>
              <a:t>$ </a:t>
            </a:r>
            <a:r>
              <a:rPr lang="en-US" dirty="0">
                <a:solidFill>
                  <a:srgbClr val="FF0000"/>
                </a:solidFill>
              </a:rPr>
              <a:t>cd week0</a:t>
            </a:r>
          </a:p>
          <a:p>
            <a:r>
              <a:rPr lang="en-US" dirty="0"/>
              <a:t>$ </a:t>
            </a:r>
            <a:r>
              <a:rPr lang="en-US" sz="2400" dirty="0">
                <a:solidFill>
                  <a:srgbClr val="FF0000"/>
                </a:solidFill>
              </a:rPr>
              <a:t>cp -r /share/ant157/data/week1_unix/data-shell/ .</a:t>
            </a:r>
          </a:p>
          <a:p>
            <a:r>
              <a:rPr lang="en-US" sz="2400" dirty="0"/>
              <a:t>What does “.” mean?</a:t>
            </a:r>
          </a:p>
          <a:p>
            <a:r>
              <a:rPr lang="en-US" sz="2400" dirty="0"/>
              <a:t>How do I check if this has worked?</a:t>
            </a:r>
          </a:p>
        </p:txBody>
      </p:sp>
    </p:spTree>
    <p:extLst>
      <p:ext uri="{BB962C8B-B14F-4D97-AF65-F5344CB8AC3E}">
        <p14:creationId xmlns:p14="http://schemas.microsoft.com/office/powerpoint/2010/main" val="346143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entury Gothic" panose="020B0502020202020204" pitchFamily="34" charset="0"/>
                <a:cs typeface="Helvetica"/>
              </a:rPr>
              <a:t>Genetic Ancestry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57" y="1771913"/>
            <a:ext cx="63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L0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5454129" y="1662785"/>
            <a:ext cx="50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V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28749" y="4674575"/>
            <a:ext cx="633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7700482-21C0-F24A-9C1E-8B29BF155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97" y="1562149"/>
            <a:ext cx="9144000" cy="51074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858557"/>
            <a:ext cx="1164380" cy="811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8611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organization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should be able to find files without knowing much about dataset</a:t>
            </a:r>
          </a:p>
          <a:p>
            <a:r>
              <a:rPr lang="en-US" dirty="0"/>
              <a:t>$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tree</a:t>
            </a:r>
          </a:p>
          <a:p>
            <a:r>
              <a:rPr lang="en-US" dirty="0"/>
              <a:t>$ </a:t>
            </a:r>
            <a:r>
              <a:rPr lang="en-US" dirty="0">
                <a:solidFill>
                  <a:srgbClr val="FF0000"/>
                </a:solidFill>
              </a:rPr>
              <a:t>tree -d -L 2   </a:t>
            </a:r>
          </a:p>
          <a:p>
            <a:pPr lvl="1"/>
            <a:r>
              <a:rPr lang="en-US" dirty="0"/>
              <a:t>#only directories &amp; two levels deep</a:t>
            </a:r>
          </a:p>
        </p:txBody>
      </p:sp>
    </p:spTree>
    <p:extLst>
      <p:ext uri="{BB962C8B-B14F-4D97-AF65-F5344CB8AC3E}">
        <p14:creationId xmlns:p14="http://schemas.microsoft.com/office/powerpoint/2010/main" val="4172538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9143997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0"/>
            <a:ext cx="6086479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4" y="-1"/>
            <a:ext cx="3057523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4512" y="-1"/>
            <a:ext cx="8799485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9" y="294538"/>
            <a:ext cx="7421963" cy="1033669"/>
          </a:xfrm>
        </p:spPr>
        <p:txBody>
          <a:bodyPr>
            <a:normAutofit/>
          </a:bodyPr>
          <a:lstStyle/>
          <a:p>
            <a:r>
              <a:rPr lang="en-US" sz="3500">
                <a:solidFill>
                  <a:srgbClr val="FFFFFF"/>
                </a:solidFill>
              </a:rPr>
              <a:t>displaying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8699" y="2318197"/>
            <a:ext cx="7293023" cy="3683358"/>
          </a:xfrm>
        </p:spPr>
        <p:txBody>
          <a:bodyPr anchor="ctr">
            <a:normAutofit/>
          </a:bodyPr>
          <a:lstStyle/>
          <a:p>
            <a:r>
              <a:rPr lang="en-US" sz="1700"/>
              <a:t>$ cat file.txt   #prints file to terminal</a:t>
            </a:r>
          </a:p>
          <a:p>
            <a:r>
              <a:rPr lang="en-US" sz="1700"/>
              <a:t>$ less file.txt   #shows preview of file.txt</a:t>
            </a:r>
          </a:p>
          <a:p>
            <a:r>
              <a:rPr lang="en-US" sz="1700"/>
              <a:t>$ head file.txt   #prints first 10 lines to terminal</a:t>
            </a:r>
          </a:p>
          <a:p>
            <a:r>
              <a:rPr lang="en-US" sz="1700"/>
              <a:t>$ head –n 100 file.txt   #prints first 100 lines to terminal</a:t>
            </a:r>
          </a:p>
          <a:p>
            <a:r>
              <a:rPr lang="en-US" sz="1700"/>
              <a:t>$ tail file.txt   #prints last 10 lines to terminal</a:t>
            </a:r>
          </a:p>
          <a:p>
            <a:pPr marL="0" indent="0"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19825823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command redirection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$ ls | less   #output of ls piped over to less</a:t>
            </a:r>
          </a:p>
          <a:p>
            <a:pPr lvl="2"/>
            <a:r>
              <a:rPr lang="en-US" dirty="0"/>
              <a:t>Tap Q on your keyboard to escape</a:t>
            </a:r>
          </a:p>
          <a:p>
            <a:r>
              <a:rPr lang="en-US" dirty="0"/>
              <a:t>$ ls | grep .txt | less </a:t>
            </a:r>
          </a:p>
          <a:p>
            <a:pPr lvl="1"/>
            <a:r>
              <a:rPr lang="en-US" dirty="0"/>
              <a:t># output of </a:t>
            </a:r>
            <a:r>
              <a:rPr lang="en-US" dirty="0" err="1"/>
              <a:t>ls</a:t>
            </a:r>
            <a:r>
              <a:rPr lang="en-US" dirty="0"/>
              <a:t> piped to </a:t>
            </a:r>
            <a:r>
              <a:rPr lang="en-US" dirty="0" err="1"/>
              <a:t>grep</a:t>
            </a:r>
            <a:r>
              <a:rPr lang="en-US" dirty="0"/>
              <a:t> (which searches for searches for .txt)</a:t>
            </a:r>
          </a:p>
          <a:p>
            <a:pPr lvl="1"/>
            <a:r>
              <a:rPr lang="en-US" dirty="0"/>
              <a:t>the matches from </a:t>
            </a:r>
            <a:r>
              <a:rPr lang="en-US" dirty="0" err="1"/>
              <a:t>grep</a:t>
            </a:r>
            <a:r>
              <a:rPr lang="en-US" dirty="0"/>
              <a:t> are piped to less</a:t>
            </a:r>
          </a:p>
        </p:txBody>
      </p:sp>
    </p:spTree>
    <p:extLst>
      <p:ext uri="{BB962C8B-B14F-4D97-AF65-F5344CB8AC3E}">
        <p14:creationId xmlns:p14="http://schemas.microsoft.com/office/powerpoint/2010/main" val="739496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redirection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ls</a:t>
            </a:r>
            <a:r>
              <a:rPr lang="en-US" dirty="0"/>
              <a:t> –l &gt; </a:t>
            </a:r>
            <a:r>
              <a:rPr lang="en-US" dirty="0" err="1"/>
              <a:t>DirectoryList.txt</a:t>
            </a:r>
            <a:endParaRPr lang="en-US" dirty="0"/>
          </a:p>
          <a:p>
            <a:pPr lvl="1"/>
            <a:r>
              <a:rPr lang="en-US" dirty="0"/>
              <a:t># output from </a:t>
            </a:r>
            <a:r>
              <a:rPr lang="en-US" dirty="0" err="1"/>
              <a:t>ls</a:t>
            </a:r>
            <a:r>
              <a:rPr lang="en-US" dirty="0"/>
              <a:t> is redirected to a file called </a:t>
            </a:r>
            <a:r>
              <a:rPr lang="en-US" dirty="0" err="1"/>
              <a:t>DirectoryList.txt</a:t>
            </a:r>
            <a:endParaRPr lang="en-US" dirty="0"/>
          </a:p>
          <a:p>
            <a:r>
              <a:rPr lang="en-US" dirty="0"/>
              <a:t>$ ls –l | grep creatures &gt; </a:t>
            </a:r>
            <a:r>
              <a:rPr lang="en-US" dirty="0" err="1"/>
              <a:t>creatures.txt</a:t>
            </a:r>
            <a:endParaRPr lang="en-US" dirty="0"/>
          </a:p>
          <a:p>
            <a:pPr lvl="1"/>
            <a:r>
              <a:rPr lang="en-US" dirty="0"/>
              <a:t># output from </a:t>
            </a:r>
            <a:r>
              <a:rPr lang="en-US" dirty="0" err="1"/>
              <a:t>ls</a:t>
            </a:r>
            <a:r>
              <a:rPr lang="en-US" dirty="0"/>
              <a:t> is piped to </a:t>
            </a:r>
            <a:r>
              <a:rPr lang="en-US" dirty="0" err="1"/>
              <a:t>grep</a:t>
            </a:r>
            <a:r>
              <a:rPr lang="en-US" dirty="0"/>
              <a:t>, results are sent to file called </a:t>
            </a:r>
            <a:r>
              <a:rPr lang="en-US" dirty="0" err="1"/>
              <a:t>matches.txt</a:t>
            </a:r>
            <a:endParaRPr lang="en-US" dirty="0"/>
          </a:p>
          <a:p>
            <a:r>
              <a:rPr lang="en-US" dirty="0"/>
              <a:t>&gt;  #creates new file (removes existing file)</a:t>
            </a:r>
          </a:p>
          <a:p>
            <a:r>
              <a:rPr lang="en-US" dirty="0"/>
              <a:t>&gt;&gt;   #appends to existing file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313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05AF8-1C42-3247-B032-2D9B20536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/>
              <a:t>Assignment 0: UNIX / BASH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C9B95-45A1-DE41-9C8E-31FF3FFD7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en-US" sz="1600" dirty="0">
                <a:hlinkClick r:id="rId2"/>
              </a:rPr>
              <a:t>http://swcarpentry.github.io/shell-novice/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We will now leave the HPCC and work on our desktop</a:t>
            </a:r>
          </a:p>
          <a:p>
            <a:r>
              <a:rPr lang="en-US" sz="1600" dirty="0"/>
              <a:t>Open a new terminal tab/window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C37B0-5F36-96BB-F246-E5A5B256C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759" y="652463"/>
            <a:ext cx="8752330" cy="2452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387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05AF8-1C42-3247-B032-2D9B20536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/>
              <a:t>Assignment 0: UNIX / BASH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535D10F-D810-BC9F-7011-0595F08503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69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C9B95-45A1-DE41-9C8E-31FF3FFD7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en-US" sz="1600" dirty="0">
                <a:hlinkClick r:id="rId3"/>
              </a:rPr>
              <a:t>http://swcarpentry.github.io/shell-novice/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Not graded</a:t>
            </a:r>
          </a:p>
          <a:p>
            <a:r>
              <a:rPr lang="en-US" sz="1600" dirty="0"/>
              <a:t>Working with Files and Directories </a:t>
            </a:r>
          </a:p>
          <a:p>
            <a:pPr lvl="1"/>
            <a:r>
              <a:rPr lang="en-US" sz="1600" dirty="0"/>
              <a:t>Skip the exercises with using the GUI file explorer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623612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9E669-F7D3-38DC-2ABF-CE20ABED9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G" dirty="0"/>
              <a:t>Next Week!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B6CE9-16DF-123E-BD98-EB5C1F937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Optional Homework: </a:t>
            </a:r>
            <a:r>
              <a:rPr lang="en-GB" dirty="0" err="1"/>
              <a:t>omplete</a:t>
            </a:r>
            <a:r>
              <a:rPr lang="en-GB" dirty="0"/>
              <a:t> all exercises in </a:t>
            </a:r>
            <a:r>
              <a:rPr lang="en-GB" dirty="0" err="1"/>
              <a:t>swcarpentry</a:t>
            </a:r>
            <a:r>
              <a:rPr lang="en-GB" dirty="0"/>
              <a:t> </a:t>
            </a:r>
            <a:r>
              <a:rPr lang="en-GB" dirty="0" err="1"/>
              <a:t>github</a:t>
            </a:r>
            <a:endParaRPr lang="en-GB" dirty="0"/>
          </a:p>
          <a:p>
            <a:r>
              <a:rPr lang="en-GB" dirty="0"/>
              <a:t>Lecture: Intro to Human Genetics</a:t>
            </a:r>
          </a:p>
          <a:p>
            <a:r>
              <a:rPr lang="en-GB" dirty="0"/>
              <a:t>Lab: Allelic and genotypic frequencies with application to SNP array data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40998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asted-image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518" y="1377449"/>
            <a:ext cx="6858000" cy="522764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44A80BA-73AB-F042-95F6-26F69DB82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  <a:cs typeface="Helvetica"/>
              </a:rPr>
              <a:t>Pedigrees and Disease</a:t>
            </a:r>
          </a:p>
        </p:txBody>
      </p:sp>
    </p:spTree>
    <p:extLst>
      <p:ext uri="{BB962C8B-B14F-4D97-AF65-F5344CB8AC3E}">
        <p14:creationId xmlns:p14="http://schemas.microsoft.com/office/powerpoint/2010/main" val="44600255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E7D48-DC9E-1944-A902-4E0127D2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Complex Trait Discovery: GWAS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A1BA615-66C3-C94B-B008-8775A7FC04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0511" b="18196"/>
          <a:stretch/>
        </p:blipFill>
        <p:spPr>
          <a:xfrm>
            <a:off x="339904" y="2212068"/>
            <a:ext cx="5467681" cy="3726510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D577B6E-9D48-754D-A0B3-D429DBC36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476" y="2215312"/>
            <a:ext cx="2992836" cy="411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151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04FC-B6A0-F74D-92BE-DC40311B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Biobanks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CB51B-3E44-0A47-9797-26FFD0F4E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1436AD-E858-2D47-BC44-A5D8FF0D4D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09"/>
          <a:stretch/>
        </p:blipFill>
        <p:spPr>
          <a:xfrm>
            <a:off x="0" y="1600200"/>
            <a:ext cx="9144000" cy="4785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59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0AE394F-AFF1-4485-AF1F-7387A2F04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Electronic System">
            <a:extLst>
              <a:ext uri="{FF2B5EF4-FFF2-40B4-BE49-F238E27FC236}">
                <a16:creationId xmlns:a16="http://schemas.microsoft.com/office/drawing/2014/main" id="{0D73D363-CD35-3948-3356-E62BF7D288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967" r="14818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683D043-25BB-4AC9-8130-6411796726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3323345"/>
          </a:xfrm>
          <a:prstGeom prst="rect">
            <a:avLst/>
          </a:prstGeom>
          <a:gradFill flip="none" rotWithShape="1">
            <a:gsLst>
              <a:gs pos="57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299" y="554845"/>
            <a:ext cx="7992669" cy="3902673"/>
          </a:xfrm>
        </p:spPr>
        <p:txBody>
          <a:bodyPr anchor="t">
            <a:norm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Using the Genome Center </a:t>
            </a:r>
            <a:br>
              <a:rPr lang="en-US" sz="4500">
                <a:solidFill>
                  <a:srgbClr val="FFFFFF"/>
                </a:solidFill>
              </a:rPr>
            </a:br>
            <a:r>
              <a:rPr lang="en-US" sz="4500">
                <a:solidFill>
                  <a:srgbClr val="FFFFFF"/>
                </a:solidFill>
              </a:rPr>
              <a:t>High Performance Computing Cluster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1CCAC-6875-474C-8E9E-F57ABF078C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285" y="4704862"/>
            <a:ext cx="9143999" cy="2155484"/>
          </a:xfrm>
          <a:prstGeom prst="rect">
            <a:avLst/>
          </a:prstGeom>
          <a:gradFill flip="none" rotWithShape="1">
            <a:gsLst>
              <a:gs pos="59000">
                <a:srgbClr val="000000">
                  <a:alpha val="30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99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AAE2-7FBE-E04B-8CCF-83D39A30F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windows: Open Command Prompt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6D0F9F-79D4-9F46-9758-352CEA5E6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5661" y="3566074"/>
            <a:ext cx="4252209" cy="31379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47263-960D-914A-BF21-0704483F40AD}"/>
              </a:ext>
            </a:extLst>
          </p:cNvPr>
          <p:cNvSpPr txBox="1"/>
          <p:nvPr/>
        </p:nvSpPr>
        <p:spPr>
          <a:xfrm>
            <a:off x="763675" y="1958528"/>
            <a:ext cx="400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Search for application to open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The Command Prompt: What It Is and How to Use It on a Dell System | Dell  India">
            <a:extLst>
              <a:ext uri="{FF2B5EF4-FFF2-40B4-BE49-F238E27FC236}">
                <a16:creationId xmlns:a16="http://schemas.microsoft.com/office/drawing/2014/main" id="{98FB12A3-F3C4-C2DE-96C6-DE960A782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661" y="1557422"/>
            <a:ext cx="4413250" cy="245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844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AAE2-7FBE-E04B-8CCF-83D39A30F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7030A0"/>
                </a:solidFill>
              </a:rPr>
              <a:t>On a Mac</a:t>
            </a:r>
            <a:r>
              <a:rPr lang="en-US" dirty="0"/>
              <a:t>: Open your Terminal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6D0F9F-79D4-9F46-9758-352CEA5E6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8321" y="3260661"/>
            <a:ext cx="4252209" cy="31379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3FD826-1DC2-E44B-A642-9E0564CE5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2686" y="1417638"/>
            <a:ext cx="2881644" cy="17289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47263-960D-914A-BF21-0704483F40AD}"/>
              </a:ext>
            </a:extLst>
          </p:cNvPr>
          <p:cNvSpPr txBox="1"/>
          <p:nvPr/>
        </p:nvSpPr>
        <p:spPr>
          <a:xfrm>
            <a:off x="763675" y="1958528"/>
            <a:ext cx="4009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Click on the application to open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7874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1" name="Rectangle 104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104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642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-1"/>
            <a:ext cx="9144001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1EE85F-07F8-0B2D-AD97-0E97D45B5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84" y="248038"/>
            <a:ext cx="529779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Backup Option: Rstudio</a:t>
            </a:r>
          </a:p>
        </p:txBody>
      </p:sp>
      <p:pic>
        <p:nvPicPr>
          <p:cNvPr id="1026" name="Picture 2" descr="Using the RStudio Terminal in the RStudio IDE – Posit Support">
            <a:extLst>
              <a:ext uri="{FF2B5EF4-FFF2-40B4-BE49-F238E27FC236}">
                <a16:creationId xmlns:a16="http://schemas.microsoft.com/office/drawing/2014/main" id="{2EC42A81-7F4B-1B0A-3757-C67D75D3F2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272" y="1966293"/>
            <a:ext cx="7635453" cy="445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054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7703</TotalTime>
  <Words>841</Words>
  <Application>Microsoft Macintosh PowerPoint</Application>
  <PresentationFormat>On-screen Show (4:3)</PresentationFormat>
  <Paragraphs>132</Paragraphs>
  <Slides>26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Century Gothic</vt:lpstr>
      <vt:lpstr>Helvetica</vt:lpstr>
      <vt:lpstr>Wingdings</vt:lpstr>
      <vt:lpstr>Office Theme</vt:lpstr>
      <vt:lpstr>Week 0: LINUX Lab </vt:lpstr>
      <vt:lpstr>Genetic Ancestry</vt:lpstr>
      <vt:lpstr>Pedigrees and Disease</vt:lpstr>
      <vt:lpstr>Complex Trait Discovery: GWAS</vt:lpstr>
      <vt:lpstr>Biobanks</vt:lpstr>
      <vt:lpstr>Using the Genome Center  High Performance Computing Cluster</vt:lpstr>
      <vt:lpstr>For windows: Open Command Prompt</vt:lpstr>
      <vt:lpstr>On a Mac: Open your Terminal</vt:lpstr>
      <vt:lpstr>Backup Option: Rstudio</vt:lpstr>
      <vt:lpstr>SSH</vt:lpstr>
      <vt:lpstr>SSH</vt:lpstr>
      <vt:lpstr>Let’s try that…</vt:lpstr>
      <vt:lpstr>print working directory</vt:lpstr>
      <vt:lpstr>make a directory</vt:lpstr>
      <vt:lpstr>list directory contents</vt:lpstr>
      <vt:lpstr>change directories</vt:lpstr>
      <vt:lpstr>filename conventions</vt:lpstr>
      <vt:lpstr>creating &amp; deleting files</vt:lpstr>
      <vt:lpstr>copy a file</vt:lpstr>
      <vt:lpstr>file organization</vt:lpstr>
      <vt:lpstr>displaying files</vt:lpstr>
      <vt:lpstr>command redirection</vt:lpstr>
      <vt:lpstr>command redirection</vt:lpstr>
      <vt:lpstr>Assignment 0: UNIX / BASH</vt:lpstr>
      <vt:lpstr>Assignment 0: UNIX / BASH</vt:lpstr>
      <vt:lpstr>Next Week!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Next-Generation Sequencing</dc:title>
  <dc:creator>Dean Bobo</dc:creator>
  <cp:lastModifiedBy>Oshiomah Philip Oyageshio</cp:lastModifiedBy>
  <cp:revision>35</cp:revision>
  <dcterms:created xsi:type="dcterms:W3CDTF">2015-09-28T16:11:02Z</dcterms:created>
  <dcterms:modified xsi:type="dcterms:W3CDTF">2024-04-04T23:06:26Z</dcterms:modified>
</cp:coreProperties>
</file>

<file path=docProps/thumbnail.jpeg>
</file>